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60" r:id="rId4"/>
    <p:sldId id="261" r:id="rId5"/>
    <p:sldId id="281" r:id="rId6"/>
    <p:sldId id="284" r:id="rId7"/>
    <p:sldId id="301" r:id="rId8"/>
    <p:sldId id="286" r:id="rId9"/>
    <p:sldId id="303" r:id="rId10"/>
    <p:sldId id="282" r:id="rId11"/>
    <p:sldId id="302" r:id="rId12"/>
    <p:sldId id="293" r:id="rId13"/>
    <p:sldId id="307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>
        <p:scale>
          <a:sx n="69" d="100"/>
          <a:sy n="69" d="100"/>
        </p:scale>
        <p:origin x="-1968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45EC9-A2FC-42CB-911A-DC0FE763F9CD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C3291-BE98-43DD-B68D-894BB2848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Progression through KS2 – challenge of providing the right</a:t>
            </a:r>
            <a:r>
              <a:rPr lang="en-GB" baseline="0" dirty="0"/>
              <a:t> balance when more than one year group is at the same stage in their </a:t>
            </a:r>
            <a:r>
              <a:rPr lang="en-GB" baseline="0"/>
              <a:t>language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EC09-16DE-44C5-945B-85BEE0F0B8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Reinforcing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08967-F1FF-4648-96A7-8AAB95C5F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9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Reinforcing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08967-F1FF-4648-96A7-8AAB95C5F4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981F2-6150-4434-902E-CC69F9A3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4976A2-673E-4370-9D13-579D279FB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09E03-D360-4E6E-8CB3-14C92486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7F147-DD8C-49D0-91F1-F1CB5559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56C01-DD77-4A08-A6F4-6B114782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3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E50DA-91CB-435E-8D18-013F5043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D84AFD-CD39-4415-8FC2-82125D45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496E6A-9348-43A1-B922-B0C9AC7B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F9676B-4019-434D-BA91-EBB17049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4C48D9-C0CF-416A-A645-341433B2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3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79F0E8-0AB2-40C3-8452-F6210ACFA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875610-BAC4-461B-8631-0C9B419EE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2E953-229A-482E-8C9F-042B8370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10D10-57AF-4935-A0CE-2407C4D2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F9B0B-FDFC-4979-BAFC-F2F72815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1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7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1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3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7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6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8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3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3317F-47DE-4EF9-BBCD-2853B02F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4E4D5-9833-4E7D-BF1F-76F26CA64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A0B8A-B235-4E96-B5C2-CBFB54C7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9A6D4-9570-478B-B068-700353A7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A172C-8A6B-4A99-B773-F43151EF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1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50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1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20385-5768-4AD9-8211-77D3D6BE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1B95F0-8B1B-4E43-A871-6CEA13FE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738A03-3460-47D2-89DA-A63CF93D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FEAAE3-9CE5-4CA6-A3C4-9361852E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CF46A-2B80-4209-AF87-0AD6A6EC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4DC56-2316-4C97-9A1B-7AE7B7BD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C7BAB1-0694-452E-9C05-27E6F0AA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F09804-4CF6-43CF-8E52-D5C4647BC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2B44C5-2CCE-4215-86A7-55FC4184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CE9EB8-3D38-4C56-B151-0D571AE2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A7A05C-22D5-4A2B-BFBE-D013EA7B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4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0B42A-3633-4E61-A15C-AD218714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D00ECF-1E10-4CC2-9A71-D03D74A99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DBB85-34FF-47E0-B3FA-8CD0E5A5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F89F2E-A025-458C-9538-15ED77BCF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0998A7-6DDB-47C6-9A36-8CA383309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A2C6A3-0CE1-4066-B145-89F2759C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D2AE-DDA7-4AAF-9DA9-4AA8F08A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5D908F-9A13-41CC-BA0A-1E4925D3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FE74B-27B7-4EB0-88C8-01AD37AD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6878DF-1EC4-4272-ADC9-4D284A08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1C86C2-860C-45D5-B490-1C5E8D85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6365DD-6A8D-4FEA-A0D4-DB522A85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3A60EF-83D8-472F-A7D1-FD775E9E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CCC752-7E15-4692-96A2-AC45016D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F0C1BF-8D21-41C9-9843-8DF95C29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1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58D99-6BE5-4BE9-8E07-0C1E611C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2838E-521F-438C-B6EC-068B2D30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F3C56B-63DB-4417-A298-C8183667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CB6F3-7451-4970-B969-338F88F1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EAF054-1F48-4CDA-823C-2170BD95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D29C41-D354-4045-B7DA-901771AD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1CD0E-6978-4049-9920-85876BAD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084034-34F1-4342-8221-EE3EA97FC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EB4E1D-6054-4F1E-ADC8-4112EE279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955499-CEBB-4AE5-AA6C-77F8D1B0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48E72-658E-43D6-9D7E-DC30D64A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0A00AB-1FD3-441F-BFC3-037A6B1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7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09763E-06AF-403B-920D-ABB388A4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9517C-DCC5-4F01-802A-45381618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7ED7F-98C6-4941-8D48-FE1ABC64A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3F99-8770-48C4-BE86-8A69404DFEA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E4EDBA-A51E-4ED4-9B01-6C0A3F14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3E172-3ECB-4CA2-87B0-B1CAD9B57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32F8-DD3B-4960-9F02-8B0E39C94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C284-B136-4A37-9BF6-7D467EA73E74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8CCE-B70C-4F8D-8744-92853F091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hyperlink" Target="http://www.calicospanish.com/" TargetMode="External"/><Relationship Id="rId4" Type="http://schemas.openxmlformats.org/officeDocument/2006/relationships/hyperlink" Target="http://www.rockalingua.com/" TargetMode="Externa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hyperlink" Target="http://www.calicospanish.com/" TargetMode="External"/><Relationship Id="rId10" Type="http://schemas.openxmlformats.org/officeDocument/2006/relationships/image" Target="../media/image44.jpeg"/><Relationship Id="rId4" Type="http://schemas.openxmlformats.org/officeDocument/2006/relationships/hyperlink" Target="http://www.rockalingua.com/" TargetMode="Externa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CKOl5Dluiw" TargetMode="External"/><Relationship Id="rId3" Type="http://schemas.openxmlformats.org/officeDocument/2006/relationships/hyperlink" Target="https://www.youtube.com/watch?v=JXgWG6u3nD0" TargetMode="External"/><Relationship Id="rId7" Type="http://schemas.openxmlformats.org/officeDocument/2006/relationships/hyperlink" Target="https://www.youtube.com/watch?v=a_1D8Ihig-s&amp;list=PLwsvVa1OlH1k9jS6Szvr0PgI0C6k2MUSH" TargetMode="External"/><Relationship Id="rId2" Type="http://schemas.openxmlformats.org/officeDocument/2006/relationships/hyperlink" Target="https://www.youtube.com/watch?v=8yuiUvi568I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fBnSXVBNHsg" TargetMode="External"/><Relationship Id="rId5" Type="http://schemas.openxmlformats.org/officeDocument/2006/relationships/hyperlink" Target="https://www.youtube.com/watch?v=bPRyy4DPcJg" TargetMode="External"/><Relationship Id="rId10" Type="http://schemas.openxmlformats.org/officeDocument/2006/relationships/hyperlink" Target="https://www.spanish-games.net/" TargetMode="External"/><Relationship Id="rId4" Type="http://schemas.openxmlformats.org/officeDocument/2006/relationships/hyperlink" Target="https://www.youtube.com/watch?v=DsRKoZGaoEM" TargetMode="External"/><Relationship Id="rId9" Type="http://schemas.openxmlformats.org/officeDocument/2006/relationships/hyperlink" Target="https://www.youtube.com/watch?v=kXrW39Pci1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CyMSBiuOTk" TargetMode="External"/><Relationship Id="rId3" Type="http://schemas.openxmlformats.org/officeDocument/2006/relationships/image" Target="../media/image28.wmf"/><Relationship Id="rId7" Type="http://schemas.openxmlformats.org/officeDocument/2006/relationships/image" Target="../media/image33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728223E-7230-4F42-BF91-55FF1985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76" y="328818"/>
            <a:ext cx="1758578" cy="17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D5734AF4-DC45-4BF1-B57A-92BBD336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8" y="33259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learning spanish">
            <a:extLst>
              <a:ext uri="{FF2B5EF4-FFF2-40B4-BE49-F238E27FC236}">
                <a16:creationId xmlns:a16="http://schemas.microsoft.com/office/drawing/2014/main" xmlns="" id="{98F8BA22-417F-4060-AB1B-FA2C8FEF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21" y="4621579"/>
            <a:ext cx="2623655" cy="17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earning spanish">
            <a:extLst>
              <a:ext uri="{FF2B5EF4-FFF2-40B4-BE49-F238E27FC236}">
                <a16:creationId xmlns:a16="http://schemas.microsoft.com/office/drawing/2014/main" xmlns="" id="{A61E5814-9969-482C-BD42-17FF4752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62" y="4631269"/>
            <a:ext cx="1763762" cy="11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0012AF-67C9-49E9-A847-9A469C88F04B}"/>
              </a:ext>
            </a:extLst>
          </p:cNvPr>
          <p:cNvSpPr/>
          <p:nvPr/>
        </p:nvSpPr>
        <p:spPr>
          <a:xfrm>
            <a:off x="4141875" y="2655101"/>
            <a:ext cx="39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Bienvenidos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7" name="Picture 5" descr="C:\Users\SO'Brien\AppData\Local\Microsoft\Windows\Temporary Internet Files\Content.IE5\AR1G5R00\MC900433914[2].png">
            <a:extLst>
              <a:ext uri="{FF2B5EF4-FFF2-40B4-BE49-F238E27FC236}">
                <a16:creationId xmlns:a16="http://schemas.microsoft.com/office/drawing/2014/main" xmlns="" id="{54EDD05C-F858-4960-BCF4-641089E8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22" y="4947579"/>
            <a:ext cx="10080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SO'Brien\AppData\Local\Microsoft\Windows\Temporary Internet Files\Content.IE5\AR1G5R00\MC900433885[1].png">
            <a:extLst>
              <a:ext uri="{FF2B5EF4-FFF2-40B4-BE49-F238E27FC236}">
                <a16:creationId xmlns:a16="http://schemas.microsoft.com/office/drawing/2014/main" xmlns="" id="{0E151275-8C2C-482C-A010-222E9436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85" y="5625442"/>
            <a:ext cx="730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2D3EAA99-06FA-43E7-AECF-64EB3F1B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08" y="492101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wn\AppData\Local\Microsoft\Windows\Temporary Internet Files\Content.IE5\T52GKOA8\MC90043504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r="32408" b="64503"/>
          <a:stretch/>
        </p:blipFill>
        <p:spPr bwMode="auto">
          <a:xfrm>
            <a:off x="3458062" y="2393857"/>
            <a:ext cx="1944216" cy="21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wn\AppData\Local\Microsoft\Windows\Temporary Internet Files\Content.IE5\T52GKOA8\MC90044605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r="24580" b="61955"/>
          <a:stretch/>
        </p:blipFill>
        <p:spPr bwMode="auto">
          <a:xfrm>
            <a:off x="3833777" y="4781034"/>
            <a:ext cx="1759710" cy="17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wn\AppData\Local\Microsoft\Windows\Temporary Internet Files\Content.IE5\5G7KJ7IA\MC900151483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r="42398" b="66136"/>
          <a:stretch/>
        </p:blipFill>
        <p:spPr bwMode="auto">
          <a:xfrm>
            <a:off x="371365" y="2323625"/>
            <a:ext cx="2450993" cy="19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wn\AppData\Local\Microsoft\Windows\Temporary Internet Files\Content.IE5\T52GKOA8\MC900089468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0000" b="22710"/>
          <a:stretch/>
        </p:blipFill>
        <p:spPr bwMode="auto">
          <a:xfrm>
            <a:off x="827521" y="4609148"/>
            <a:ext cx="1538679" cy="1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wn\AppData\Local\Microsoft\Windows\Temporary Internet Files\Content.IE5\8MH7P7LY\MC90044149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6" y="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88" y="2351360"/>
            <a:ext cx="2160240" cy="19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655162"/>
            <a:ext cx="183620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C9C284-B95F-44C7-A4BB-2BE872733A96}"/>
              </a:ext>
            </a:extLst>
          </p:cNvPr>
          <p:cNvSpPr/>
          <p:nvPr/>
        </p:nvSpPr>
        <p:spPr>
          <a:xfrm>
            <a:off x="7824192" y="157227"/>
            <a:ext cx="3030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Familia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03288" y="1242680"/>
            <a:ext cx="3339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Vamos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n-US" sz="4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46" y="3337104"/>
            <a:ext cx="1315984" cy="131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43" y="4997586"/>
            <a:ext cx="1290407" cy="12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13488" y="2413774"/>
            <a:ext cx="3542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5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4316" y="1202390"/>
            <a:ext cx="4038600" cy="4968552"/>
          </a:xfrm>
          <a:prstGeom prst="rect">
            <a:avLst/>
          </a:prstGeom>
          <a:ln w="4445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Ask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what your child has been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learning at school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see newsletter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on website.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Let your child teach you.</a:t>
            </a:r>
          </a:p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Find opportunities to use Spanish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at home or when you are out.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Find simple apps so they are exposed to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Spanish. They do not need to understand 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everthing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!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Begin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to learn Spanish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yourself!  Download an app and immerse yourself in language learning.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3617" y="1326020"/>
            <a:ext cx="5421642" cy="49685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44" y="1449649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9215" y="2087627"/>
            <a:ext cx="20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prstClr val="black"/>
                </a:solidFill>
                <a:latin typeface="Calibri"/>
              </a:rPr>
              <a:t>Duolingo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37683" y="1449649"/>
            <a:ext cx="928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Apps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67015" y="-159004"/>
            <a:ext cx="8229600" cy="147994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Learning with your child - Language practice.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4154" y="3391272"/>
            <a:ext cx="504426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hlinkClick r:id="rId4"/>
              </a:rPr>
              <a:t>www.rockalingua.com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hlinkClick r:id="rId5"/>
              </a:rPr>
              <a:t>www.calicospanish.com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sz="28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http://www.spanish-games.net/</a:t>
            </a:r>
          </a:p>
          <a:p>
            <a:pPr algn="ctr"/>
            <a:endParaRPr lang="en-US" sz="28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9D389D6-D2B2-4C91-9D70-ACB1ADB04DB2}"/>
              </a:ext>
            </a:extLst>
          </p:cNvPr>
          <p:cNvSpPr/>
          <p:nvPr/>
        </p:nvSpPr>
        <p:spPr>
          <a:xfrm>
            <a:off x="7246668" y="2753618"/>
            <a:ext cx="1396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7BC6F-DCA1-44FA-ADEF-FFAB250C4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050" y="2716664"/>
            <a:ext cx="1222271" cy="684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3E88D8-21F6-4163-A881-B78E7D2A13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73" t="23578" r="43489" b="25365"/>
          <a:stretch/>
        </p:blipFill>
        <p:spPr>
          <a:xfrm>
            <a:off x="4643469" y="4858002"/>
            <a:ext cx="1610148" cy="125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B86B69-F34D-4E44-9BA4-56FC270E0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69" y="3147123"/>
            <a:ext cx="1316850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0167" y="6109906"/>
            <a:ext cx="190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cartoons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92570" y="4267772"/>
            <a:ext cx="131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songs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69" y="1326020"/>
            <a:ext cx="1584271" cy="11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0167" y="2568952"/>
            <a:ext cx="131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</a:t>
            </a:r>
            <a:r>
              <a:rPr lang="en-GB" dirty="0" err="1" smtClean="0"/>
              <a:t>lesons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FA7143-A6E4-4E96-B367-C3B23BA1C35F}"/>
              </a:ext>
            </a:extLst>
          </p:cNvPr>
          <p:cNvGrpSpPr/>
          <p:nvPr/>
        </p:nvGrpSpPr>
        <p:grpSpPr>
          <a:xfrm>
            <a:off x="3395447" y="1247961"/>
            <a:ext cx="5401105" cy="5173795"/>
            <a:chOff x="6564154" y="1326020"/>
            <a:chExt cx="5401105" cy="5173795"/>
          </a:xfrm>
        </p:grpSpPr>
        <p:sp>
          <p:nvSpPr>
            <p:cNvPr id="6" name="Rounded Rectangle 5"/>
            <p:cNvSpPr/>
            <p:nvPr/>
          </p:nvSpPr>
          <p:spPr>
            <a:xfrm>
              <a:off x="6740871" y="1326020"/>
              <a:ext cx="5224388" cy="49685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844" y="1449649"/>
              <a:ext cx="792163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389215" y="2087627"/>
              <a:ext cx="200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prstClr val="black"/>
                  </a:solidFill>
                  <a:latin typeface="Calibri"/>
                </a:rPr>
                <a:t>Duolingo</a:t>
              </a:r>
              <a:endParaRPr lang="en-GB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7683" y="1449649"/>
              <a:ext cx="92833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Apps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4154" y="3391272"/>
              <a:ext cx="5044266" cy="31085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hlinkClick r:id="rId4"/>
                </a:rPr>
                <a:t>www.rockalingua.com</a:t>
              </a:r>
              <a:endPara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  <a:p>
              <a:pPr algn="ctr"/>
              <a:endPara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  <a:p>
              <a:pPr algn="ctr"/>
              <a:r>
                <a:rPr lang="en-US" sz="28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hlinkClick r:id="rId5"/>
                </a:rPr>
                <a:t>www.calicospanish.com</a:t>
              </a:r>
              <a:endPara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  <a:p>
              <a:pPr algn="ctr"/>
              <a:endPara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  <a:p>
              <a:pPr algn="ctr"/>
              <a:r>
                <a:rPr lang="en-US" sz="2800" b="1" dirty="0">
                  <a:ln w="11430"/>
                  <a:solidFill>
                    <a:srgbClr val="3333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http://www.spanish-games.net/</a:t>
              </a:r>
            </a:p>
            <a:p>
              <a:pPr algn="ctr"/>
              <a:endParaRPr lang="en-US" sz="28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  <a:p>
              <a:pPr algn="ctr"/>
              <a:endPara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9D389D6-D2B2-4C91-9D70-ACB1ADB04DB2}"/>
                </a:ext>
              </a:extLst>
            </p:cNvPr>
            <p:cNvSpPr/>
            <p:nvPr/>
          </p:nvSpPr>
          <p:spPr>
            <a:xfrm>
              <a:off x="7246668" y="2753618"/>
              <a:ext cx="13960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Internet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3D7BC6F-DCA1-44FA-ADEF-FFAB250C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1050" y="2716664"/>
              <a:ext cx="1222271" cy="68447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DD1C52B-05A8-42CE-B34F-E95C0746FC3B}"/>
              </a:ext>
            </a:extLst>
          </p:cNvPr>
          <p:cNvSpPr txBox="1">
            <a:spLocks/>
          </p:cNvSpPr>
          <p:nvPr/>
        </p:nvSpPr>
        <p:spPr>
          <a:xfrm>
            <a:off x="1991544" y="-30297"/>
            <a:ext cx="8229600" cy="147994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Try it for yourself!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682BDA-9C91-44CE-8416-ECEADAD1D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74839">
            <a:off x="765166" y="722449"/>
            <a:ext cx="2143125" cy="2143125"/>
          </a:xfrm>
          <a:prstGeom prst="rect">
            <a:avLst/>
          </a:prstGeom>
        </p:spPr>
      </p:pic>
      <p:pic>
        <p:nvPicPr>
          <p:cNvPr id="2050" name="Picture 2" descr="Image result for android phone">
            <a:extLst>
              <a:ext uri="{FF2B5EF4-FFF2-40B4-BE49-F238E27FC236}">
                <a16:creationId xmlns:a16="http://schemas.microsoft.com/office/drawing/2014/main" xmlns="" id="{B91A2C77-C4CC-4278-8513-5A2DBC4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458">
            <a:off x="10031070" y="915134"/>
            <a:ext cx="1269429" cy="24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872A16-4DCD-4677-82F7-4C3753679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17" y="4237688"/>
            <a:ext cx="1834422" cy="1650155"/>
          </a:xfrm>
          <a:prstGeom prst="rect">
            <a:avLst/>
          </a:prstGeom>
        </p:spPr>
      </p:pic>
      <p:pic>
        <p:nvPicPr>
          <p:cNvPr id="2052" name="Picture 4" descr="Image result for headphones">
            <a:extLst>
              <a:ext uri="{FF2B5EF4-FFF2-40B4-BE49-F238E27FC236}">
                <a16:creationId xmlns:a16="http://schemas.microsoft.com/office/drawing/2014/main" xmlns="" id="{3AFD154C-2617-481A-9F40-22ED0D18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46" y="4120374"/>
            <a:ext cx="2225547" cy="19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A974D3-A8B1-4B2E-807A-053FC5A8DBFD}"/>
              </a:ext>
            </a:extLst>
          </p:cNvPr>
          <p:cNvSpPr/>
          <p:nvPr/>
        </p:nvSpPr>
        <p:spPr>
          <a:xfrm>
            <a:off x="722140" y="634948"/>
            <a:ext cx="4770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https://www.youtube.com/watch?v=8yuiUvi568I</a:t>
            </a:r>
            <a:endParaRPr lang="en-GB" dirty="0"/>
          </a:p>
          <a:p>
            <a:r>
              <a:rPr lang="en-GB" dirty="0"/>
              <a:t>Lots of vocab </a:t>
            </a:r>
            <a:r>
              <a:rPr lang="en-GB" dirty="0" err="1"/>
              <a:t>Spanaish</a:t>
            </a:r>
            <a:r>
              <a:rPr lang="en-GB" dirty="0"/>
              <a:t> / English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A434C1-AEEA-4F24-9F44-F94877EA037C}"/>
              </a:ext>
            </a:extLst>
          </p:cNvPr>
          <p:cNvSpPr/>
          <p:nvPr/>
        </p:nvSpPr>
        <p:spPr>
          <a:xfrm>
            <a:off x="583960" y="1961944"/>
            <a:ext cx="5047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https://www.youtube.com/watch?v=JXgWG6u3nD0</a:t>
            </a:r>
            <a:endParaRPr lang="en-GB" dirty="0"/>
          </a:p>
          <a:p>
            <a:r>
              <a:rPr lang="en-GB" dirty="0"/>
              <a:t>Alphabet, shapes, numbers, colours, months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D54956-4C3B-427D-9889-4F7745BFBCA7}"/>
              </a:ext>
            </a:extLst>
          </p:cNvPr>
          <p:cNvSpPr/>
          <p:nvPr/>
        </p:nvSpPr>
        <p:spPr>
          <a:xfrm>
            <a:off x="6548806" y="645429"/>
            <a:ext cx="5049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https://www.youtube.com/watch?v=DsRKoZGaoEM</a:t>
            </a:r>
            <a:endParaRPr lang="en-GB" dirty="0"/>
          </a:p>
          <a:p>
            <a:r>
              <a:rPr lang="en-GB" dirty="0"/>
              <a:t>Colour song – KS2. </a:t>
            </a:r>
            <a:r>
              <a:rPr lang="en-GB" dirty="0" err="1"/>
              <a:t>naranja</a:t>
            </a:r>
            <a:r>
              <a:rPr lang="en-GB" dirty="0"/>
              <a:t> vs </a:t>
            </a:r>
            <a:r>
              <a:rPr lang="en-GB" dirty="0" err="1"/>
              <a:t>anaranjada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99C6E4-B2B5-487E-932E-D9D1327F6D84}"/>
              </a:ext>
            </a:extLst>
          </p:cNvPr>
          <p:cNvSpPr/>
          <p:nvPr/>
        </p:nvSpPr>
        <p:spPr>
          <a:xfrm>
            <a:off x="606146" y="3105834"/>
            <a:ext cx="4886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https://www.youtube.com/watch?v=bPRyy4DPcJg</a:t>
            </a:r>
            <a:endParaRPr lang="en-GB" dirty="0"/>
          </a:p>
          <a:p>
            <a:r>
              <a:rPr lang="en-GB" dirty="0"/>
              <a:t>Day, months, seasons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FCE2E-24CE-4F5B-B7AC-4AEFAC93D8D4}"/>
              </a:ext>
            </a:extLst>
          </p:cNvPr>
          <p:cNvSpPr/>
          <p:nvPr/>
        </p:nvSpPr>
        <p:spPr>
          <a:xfrm>
            <a:off x="583960" y="4392910"/>
            <a:ext cx="495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https://www.youtube.com/watch?v=fBnSXVBNHsg</a:t>
            </a:r>
            <a:endParaRPr lang="en-GB" dirty="0"/>
          </a:p>
          <a:p>
            <a:r>
              <a:rPr lang="en-GB" dirty="0"/>
              <a:t>School equipment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CFC6DE-5759-4AAD-95B3-02BB3A39D603}"/>
              </a:ext>
            </a:extLst>
          </p:cNvPr>
          <p:cNvSpPr/>
          <p:nvPr/>
        </p:nvSpPr>
        <p:spPr>
          <a:xfrm>
            <a:off x="6437971" y="16387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7"/>
              </a:rPr>
              <a:t>https://www.youtube.com/watch?v=a_1D8Ihig-s&amp;list=PLwsvVa1OlH1k9jS6Szvr0PgI0C6k2MUSH</a:t>
            </a:r>
            <a:endParaRPr lang="en-GB" dirty="0"/>
          </a:p>
          <a:p>
            <a:r>
              <a:rPr lang="en-GB" dirty="0"/>
              <a:t>Arthur cartoon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3D2133-5BAF-44F9-9640-552A33CE293B}"/>
              </a:ext>
            </a:extLst>
          </p:cNvPr>
          <p:cNvSpPr/>
          <p:nvPr/>
        </p:nvSpPr>
        <p:spPr>
          <a:xfrm>
            <a:off x="6548806" y="3059667"/>
            <a:ext cx="485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https://www.youtube.com/watch?v=SCKOl5Dluiw</a:t>
            </a:r>
            <a:endParaRPr lang="en-GB" dirty="0"/>
          </a:p>
          <a:p>
            <a:r>
              <a:rPr lang="en-GB" dirty="0"/>
              <a:t>Variety </a:t>
            </a:r>
            <a:r>
              <a:rPr lang="en-GB"/>
              <a:t>of songs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ED335D-C1AA-4A2D-8C02-97FC2D858BC5}"/>
              </a:ext>
            </a:extLst>
          </p:cNvPr>
          <p:cNvSpPr/>
          <p:nvPr/>
        </p:nvSpPr>
        <p:spPr>
          <a:xfrm>
            <a:off x="6635175" y="4110315"/>
            <a:ext cx="4876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https://www.youtube.com/watch?v=kXrW39Pci1s</a:t>
            </a:r>
            <a:endParaRPr lang="en-GB" dirty="0"/>
          </a:p>
          <a:p>
            <a:r>
              <a:rPr lang="en-GB" dirty="0"/>
              <a:t>Very simple phrases for beginners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9D6789-79C8-42E6-BF48-4EC1CEFB7BD9}"/>
              </a:ext>
            </a:extLst>
          </p:cNvPr>
          <p:cNvSpPr/>
          <p:nvPr/>
        </p:nvSpPr>
        <p:spPr>
          <a:xfrm>
            <a:off x="4160442" y="5284332"/>
            <a:ext cx="524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0"/>
              </a:rPr>
              <a:t>https://www.spanish-games.net/</a:t>
            </a:r>
            <a:endParaRPr lang="en-GB" dirty="0"/>
          </a:p>
          <a:p>
            <a:r>
              <a:rPr lang="en-GB" dirty="0" smtClean="0"/>
              <a:t>Lots of different topics for Key Stage 1 and Key Stage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6872DB-7B8D-47E7-AFFB-B42DEB9B9A7D}"/>
              </a:ext>
            </a:extLst>
          </p:cNvPr>
          <p:cNvSpPr/>
          <p:nvPr/>
        </p:nvSpPr>
        <p:spPr>
          <a:xfrm>
            <a:off x="600635" y="1266387"/>
            <a:ext cx="56440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3</a:t>
            </a:r>
            <a:r>
              <a:rPr lang="en-GB" sz="3200" baseline="30000" dirty="0">
                <a:solidFill>
                  <a:srgbClr val="FF0000"/>
                </a:solidFill>
              </a:rPr>
              <a:t>rd</a:t>
            </a:r>
            <a:r>
              <a:rPr lang="en-GB" sz="3200" dirty="0">
                <a:solidFill>
                  <a:srgbClr val="FF0000"/>
                </a:solidFill>
              </a:rPr>
              <a:t> year of 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We have links with partner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2 </a:t>
            </a:r>
            <a:r>
              <a:rPr lang="en-GB" sz="3200" dirty="0" err="1">
                <a:solidFill>
                  <a:srgbClr val="FF0000"/>
                </a:solidFill>
              </a:rPr>
              <a:t>yr</a:t>
            </a:r>
            <a:r>
              <a:rPr lang="en-GB" sz="3200" dirty="0">
                <a:solidFill>
                  <a:srgbClr val="FF0000"/>
                </a:solidFill>
              </a:rPr>
              <a:t> Erasmus+ programme 2017 - 2019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0B5A0D-EF73-4C8A-8272-7427DE0F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924" y="685130"/>
            <a:ext cx="1755800" cy="1755800"/>
          </a:xfrm>
          <a:prstGeom prst="rect">
            <a:avLst/>
          </a:prstGeom>
        </p:spPr>
      </p:pic>
      <p:pic>
        <p:nvPicPr>
          <p:cNvPr id="4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EA2D2275-5E86-4483-A488-E1753A38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08" y="492101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573162-E2AE-4F1B-82CC-1B05F465A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27"/>
          <a:stretch/>
        </p:blipFill>
        <p:spPr>
          <a:xfrm>
            <a:off x="734624" y="3820932"/>
            <a:ext cx="4294576" cy="2421263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9AC63E-C040-4C7C-9F85-564E8C5A6A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896"/>
          <a:stretch/>
        </p:blipFill>
        <p:spPr>
          <a:xfrm>
            <a:off x="6488298" y="3751608"/>
            <a:ext cx="5307319" cy="2421262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0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D50FB8-0965-41AF-A4B7-FED0038BD0E7}"/>
              </a:ext>
            </a:extLst>
          </p:cNvPr>
          <p:cNvSpPr txBox="1"/>
          <p:nvPr/>
        </p:nvSpPr>
        <p:spPr>
          <a:xfrm>
            <a:off x="1903551" y="1984917"/>
            <a:ext cx="6545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Objective of Coffee Morning: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we learn Spanish at Orchard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you can do to support your child and learn along side him / 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9EBAE7-2069-469E-BB24-9C0DA68B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7" y="352496"/>
            <a:ext cx="1539082" cy="1297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CB75AB-099E-4FA4-9599-4CB1CBD4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317" y="352496"/>
            <a:ext cx="1539082" cy="1297883"/>
          </a:xfrm>
          <a:prstGeom prst="rect">
            <a:avLst/>
          </a:prstGeom>
        </p:spPr>
      </p:pic>
      <p:pic>
        <p:nvPicPr>
          <p:cNvPr id="5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7B043C19-837C-4B1E-97C7-B08BD21F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33" y="227151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3266" y="1867577"/>
            <a:ext cx="2732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Spanish KS1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131" y="2505670"/>
            <a:ext cx="9019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 have reviewed Spanish greetings and instructions and are now learning about the family.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B81F9F-C0DE-4EEC-9F9F-BC4345E46DB7}"/>
              </a:ext>
            </a:extLst>
          </p:cNvPr>
          <p:cNvSpPr txBox="1"/>
          <p:nvPr/>
        </p:nvSpPr>
        <p:spPr>
          <a:xfrm>
            <a:off x="825190" y="3255074"/>
            <a:ext cx="2542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Actions / mime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Pair / group activities</a:t>
            </a:r>
          </a:p>
        </p:txBody>
      </p:sp>
      <p:pic>
        <p:nvPicPr>
          <p:cNvPr id="10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CC23614C-E250-4648-AC1A-9593B6F0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14" y="319005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62" y="3255073"/>
            <a:ext cx="4016818" cy="30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48" y="477712"/>
            <a:ext cx="2703944" cy="202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1" y="338784"/>
            <a:ext cx="2510315" cy="18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6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56617" y="1999575"/>
            <a:ext cx="2732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Spanish KS2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1528" y="2922840"/>
            <a:ext cx="52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have been reviewing Spanish classroom instructions, greetings and how to say our names in Spanish through games and songs.</a:t>
            </a:r>
          </a:p>
        </p:txBody>
      </p:sp>
      <p:pic>
        <p:nvPicPr>
          <p:cNvPr id="5129" name="Picture 9" descr="F:\USB 17-18\SPANISH 2017 2018\PLANNING YR3 4 AUT 1\photos sw\IMG_3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357">
            <a:off x="306039" y="386082"/>
            <a:ext cx="1726396" cy="12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22381A-13F8-44B6-BE36-46D900CCF362}"/>
              </a:ext>
            </a:extLst>
          </p:cNvPr>
          <p:cNvSpPr txBox="1"/>
          <p:nvPr/>
        </p:nvSpPr>
        <p:spPr>
          <a:xfrm>
            <a:off x="8486078" y="1784195"/>
            <a:ext cx="2765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Yr</a:t>
            </a:r>
            <a:r>
              <a:rPr lang="en-GB" dirty="0"/>
              <a:t> 3: Instructions</a:t>
            </a:r>
          </a:p>
          <a:p>
            <a:r>
              <a:rPr lang="en-GB" dirty="0" err="1"/>
              <a:t>Yr</a:t>
            </a:r>
            <a:r>
              <a:rPr lang="en-GB" dirty="0"/>
              <a:t> 4: Q&amp;A of Personal Information</a:t>
            </a:r>
          </a:p>
          <a:p>
            <a:r>
              <a:rPr lang="en-GB" dirty="0" err="1"/>
              <a:t>Yr</a:t>
            </a:r>
            <a:r>
              <a:rPr lang="en-GB" dirty="0"/>
              <a:t> 5&amp;6: Completing Spanish identity cards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E5C66E-B742-4DB9-AA0B-E6E4158225CB}"/>
              </a:ext>
            </a:extLst>
          </p:cNvPr>
          <p:cNvSpPr txBox="1"/>
          <p:nvPr/>
        </p:nvSpPr>
        <p:spPr>
          <a:xfrm>
            <a:off x="412595" y="4315923"/>
            <a:ext cx="366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Actions / mime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Pair / group speaking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&amp; writing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grammar and structures </a:t>
            </a:r>
          </a:p>
        </p:txBody>
      </p:sp>
      <p:pic>
        <p:nvPicPr>
          <p:cNvPr id="13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469556F0-E1A9-43DF-BF0C-BDFE16F6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27" y="372711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6" y="2271972"/>
            <a:ext cx="2098931" cy="157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68" y="4926084"/>
            <a:ext cx="2328915" cy="174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02" y="3261523"/>
            <a:ext cx="2675244" cy="20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851" r="4167" b="10068"/>
          <a:stretch/>
        </p:blipFill>
        <p:spPr bwMode="auto">
          <a:xfrm>
            <a:off x="8486078" y="91944"/>
            <a:ext cx="3044944" cy="162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469556F0-E1A9-43DF-BF0C-BDFE16F6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6" y="128139"/>
            <a:ext cx="2482074" cy="9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B0B044BB-CCBF-4BB3-B9C4-B331B0C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80" y="98578"/>
            <a:ext cx="6948494" cy="69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4608" y="121758"/>
            <a:ext cx="266429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Ensuring their intellectual needs are being met and there is progression.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A59F06-B1E3-4C9D-BF1B-A94647267ABF}"/>
              </a:ext>
            </a:extLst>
          </p:cNvPr>
          <p:cNvGrpSpPr/>
          <p:nvPr/>
        </p:nvGrpSpPr>
        <p:grpSpPr>
          <a:xfrm>
            <a:off x="8000901" y="5453469"/>
            <a:ext cx="2285918" cy="1717428"/>
            <a:chOff x="1424081" y="4505642"/>
            <a:chExt cx="2555776" cy="191683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3914">
              <a:off x="1424081" y="4505642"/>
              <a:ext cx="2555776" cy="1916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903640">
              <a:off x="2495599" y="4664615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Yr3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F3E86A-2FCF-480D-B264-16B49070B939}"/>
              </a:ext>
            </a:extLst>
          </p:cNvPr>
          <p:cNvGrpSpPr/>
          <p:nvPr/>
        </p:nvGrpSpPr>
        <p:grpSpPr>
          <a:xfrm>
            <a:off x="1835158" y="3889640"/>
            <a:ext cx="2407930" cy="1938992"/>
            <a:chOff x="3179619" y="3126292"/>
            <a:chExt cx="2913448" cy="218508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7155">
              <a:off x="3179619" y="3126292"/>
              <a:ext cx="2913448" cy="2185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903640">
              <a:off x="4312206" y="3244334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Yr4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0BE455-8E04-420A-99FD-7226597ED32E}"/>
              </a:ext>
            </a:extLst>
          </p:cNvPr>
          <p:cNvGrpSpPr/>
          <p:nvPr/>
        </p:nvGrpSpPr>
        <p:grpSpPr>
          <a:xfrm>
            <a:off x="7293571" y="2204213"/>
            <a:ext cx="2671862" cy="2002335"/>
            <a:chOff x="4959141" y="1709159"/>
            <a:chExt cx="2936847" cy="22026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6264">
              <a:off x="4959141" y="1709159"/>
              <a:ext cx="2936847" cy="2202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903640">
              <a:off x="6222033" y="1917076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Yr5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5D94B34-A333-498D-B38A-DAA3CC48D340}"/>
              </a:ext>
            </a:extLst>
          </p:cNvPr>
          <p:cNvGrpSpPr/>
          <p:nvPr/>
        </p:nvGrpSpPr>
        <p:grpSpPr>
          <a:xfrm>
            <a:off x="2512126" y="557026"/>
            <a:ext cx="2962334" cy="2221750"/>
            <a:chOff x="6870647" y="297199"/>
            <a:chExt cx="2962334" cy="22217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5269">
              <a:off x="6870647" y="297199"/>
              <a:ext cx="2962334" cy="222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1903640">
              <a:off x="8266080" y="354987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Yr6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1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287" y="2043713"/>
            <a:ext cx="8342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Vamos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hablar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español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Picture 4" descr="C:\Users\DPalmen\AppData\Local\Microsoft\Windows\Temporary Internet Files\Content.IE5\19BQHT2S\MC90043393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96" y="2967043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73" y="4863868"/>
            <a:ext cx="1751298" cy="14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:\CURRICULUM SUBJECTS\FRENCH SPANISH\viridis_all_logos1.jpg">
            <a:extLst>
              <a:ext uri="{FF2B5EF4-FFF2-40B4-BE49-F238E27FC236}">
                <a16:creationId xmlns:a16="http://schemas.microsoft.com/office/drawing/2014/main" xmlns="" id="{469556F0-E1A9-43DF-BF0C-BDFE16F6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27" y="372711"/>
            <a:ext cx="4129526" cy="15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wn\AppData\Local\Microsoft\Windows\Temporary Internet Files\Content.IE5\T52GKOA8\MC90043504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r="32408" b="64503"/>
          <a:stretch/>
        </p:blipFill>
        <p:spPr bwMode="auto">
          <a:xfrm>
            <a:off x="5294266" y="2439859"/>
            <a:ext cx="1944216" cy="21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wn\AppData\Local\Microsoft\Windows\Temporary Internet Files\Content.IE5\T52GKOA8\MC90044605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r="24580" b="61955"/>
          <a:stretch/>
        </p:blipFill>
        <p:spPr bwMode="auto">
          <a:xfrm>
            <a:off x="5669981" y="4827036"/>
            <a:ext cx="1759710" cy="17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wn\AppData\Local\Microsoft\Windows\Temporary Internet Files\Content.IE5\5G7KJ7IA\MC900151483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r="42398" b="66136"/>
          <a:stretch/>
        </p:blipFill>
        <p:spPr bwMode="auto">
          <a:xfrm>
            <a:off x="2207569" y="2369627"/>
            <a:ext cx="2450993" cy="19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wn\AppData\Local\Microsoft\Windows\Temporary Internet Files\Content.IE5\T52GKOA8\MC900089468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0000" b="22710"/>
          <a:stretch/>
        </p:blipFill>
        <p:spPr bwMode="auto">
          <a:xfrm>
            <a:off x="2663725" y="4655150"/>
            <a:ext cx="1538679" cy="1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wn\AppData\Local\Microsoft\Windows\Temporary Internet Files\Content.IE5\8MH7P7LY\MC90044149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6" y="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397362"/>
            <a:ext cx="2160240" cy="19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28" y="4701164"/>
            <a:ext cx="183620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C9C284-B95F-44C7-A4BB-2BE872733A96}"/>
              </a:ext>
            </a:extLst>
          </p:cNvPr>
          <p:cNvSpPr/>
          <p:nvPr/>
        </p:nvSpPr>
        <p:spPr>
          <a:xfrm>
            <a:off x="7824192" y="157227"/>
            <a:ext cx="3030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Familia</a:t>
            </a:r>
          </a:p>
        </p:txBody>
      </p:sp>
    </p:spTree>
    <p:extLst>
      <p:ext uri="{BB962C8B-B14F-4D97-AF65-F5344CB8AC3E}">
        <p14:creationId xmlns:p14="http://schemas.microsoft.com/office/powerpoint/2010/main" val="34952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wn\AppData\Local\Microsoft\Windows\Temporary Internet Files\Content.IE5\T52GKOA8\MC90043504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r="32408" b="64503"/>
          <a:stretch/>
        </p:blipFill>
        <p:spPr bwMode="auto">
          <a:xfrm>
            <a:off x="2135560" y="2147580"/>
            <a:ext cx="1944216" cy="21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wn\AppData\Local\Microsoft\Windows\Temporary Internet Files\Content.IE5\T52GKOA8\MC90044605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r="24580" b="61955"/>
          <a:stretch/>
        </p:blipFill>
        <p:spPr bwMode="auto">
          <a:xfrm>
            <a:off x="5087888" y="2392894"/>
            <a:ext cx="1759710" cy="17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wn\AppData\Local\Microsoft\Windows\Temporary Internet Files\Content.IE5\5G7KJ7IA\MC900151483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r="42398" b="66136"/>
          <a:stretch/>
        </p:blipFill>
        <p:spPr bwMode="auto">
          <a:xfrm>
            <a:off x="1775521" y="4616318"/>
            <a:ext cx="2450993" cy="19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wn\AppData\Local\Microsoft\Windows\Temporary Internet Files\Content.IE5\T52GKOA8\MC900089468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0000" b="22710"/>
          <a:stretch/>
        </p:blipFill>
        <p:spPr bwMode="auto">
          <a:xfrm>
            <a:off x="4871865" y="4581128"/>
            <a:ext cx="1538679" cy="1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397362"/>
            <a:ext cx="2160240" cy="19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28" y="4701164"/>
            <a:ext cx="183620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0964CC-E80A-4BEB-9B67-44005E7FF6E3}"/>
              </a:ext>
            </a:extLst>
          </p:cNvPr>
          <p:cNvSpPr/>
          <p:nvPr/>
        </p:nvSpPr>
        <p:spPr>
          <a:xfrm>
            <a:off x="1791126" y="546227"/>
            <a:ext cx="470109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Vamos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cantar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A9C74-5596-47DF-8303-A5267738FAF7}"/>
              </a:ext>
            </a:extLst>
          </p:cNvPr>
          <p:cNvSpPr txBox="1"/>
          <p:nvPr/>
        </p:nvSpPr>
        <p:spPr>
          <a:xfrm>
            <a:off x="7176120" y="33265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Padre </a:t>
            </a:r>
            <a:r>
              <a:rPr lang="en-GB" dirty="0" err="1"/>
              <a:t>padre</a:t>
            </a:r>
            <a:r>
              <a:rPr lang="en-GB" dirty="0"/>
              <a:t> </a:t>
            </a:r>
          </a:p>
          <a:p>
            <a:r>
              <a:rPr lang="en-GB" dirty="0"/>
              <a:t>Padre </a:t>
            </a:r>
            <a:r>
              <a:rPr lang="en-GB" dirty="0" err="1"/>
              <a:t>padre</a:t>
            </a:r>
            <a:endParaRPr lang="en-GB" dirty="0"/>
          </a:p>
          <a:p>
            <a:r>
              <a:rPr lang="en-GB" dirty="0" err="1"/>
              <a:t>Dónde</a:t>
            </a:r>
            <a:r>
              <a:rPr lang="en-GB" dirty="0"/>
              <a:t> </a:t>
            </a:r>
            <a:r>
              <a:rPr lang="en-GB" dirty="0" err="1"/>
              <a:t>estás</a:t>
            </a:r>
            <a:endParaRPr lang="en-GB" dirty="0"/>
          </a:p>
          <a:p>
            <a:r>
              <a:rPr lang="en-GB" dirty="0" err="1"/>
              <a:t>Aqui</a:t>
            </a:r>
            <a:r>
              <a:rPr lang="en-GB" dirty="0"/>
              <a:t>,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estoy</a:t>
            </a:r>
            <a:endParaRPr lang="en-GB" dirty="0"/>
          </a:p>
          <a:p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estas</a:t>
            </a:r>
            <a:r>
              <a:rPr lang="en-GB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1F5742-72A1-43B1-A948-D9874B5AACD1}"/>
              </a:ext>
            </a:extLst>
          </p:cNvPr>
          <p:cNvSpPr/>
          <p:nvPr/>
        </p:nvSpPr>
        <p:spPr>
          <a:xfrm>
            <a:off x="1940513" y="14695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8"/>
              </a:rPr>
              <a:t>https://www.youtube.com/watch?v=ZCyMSBiuOTk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7C7644-3768-49ED-AAE3-6A34591190CD}"/>
              </a:ext>
            </a:extLst>
          </p:cNvPr>
          <p:cNvSpPr txBox="1"/>
          <p:nvPr/>
        </p:nvSpPr>
        <p:spPr>
          <a:xfrm>
            <a:off x="4226514" y="1931222"/>
            <a:ext cx="24810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See video for tune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689281-F18C-440F-A19C-3F3E02ABEF65}"/>
              </a:ext>
            </a:extLst>
          </p:cNvPr>
          <p:cNvSpPr/>
          <p:nvPr/>
        </p:nvSpPr>
        <p:spPr>
          <a:xfrm>
            <a:off x="8705138" y="84562"/>
            <a:ext cx="3030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Familia</a:t>
            </a:r>
          </a:p>
        </p:txBody>
      </p:sp>
    </p:spTree>
    <p:extLst>
      <p:ext uri="{BB962C8B-B14F-4D97-AF65-F5344CB8AC3E}">
        <p14:creationId xmlns:p14="http://schemas.microsoft.com/office/powerpoint/2010/main" val="15874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425</Words>
  <Application>Microsoft Office PowerPoint</Application>
  <PresentationFormat>Custom</PresentationFormat>
  <Paragraphs>100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Alexander-Joseph</dc:creator>
  <cp:lastModifiedBy>Teacher Teacher</cp:lastModifiedBy>
  <cp:revision>32</cp:revision>
  <dcterms:created xsi:type="dcterms:W3CDTF">2018-09-22T12:38:13Z</dcterms:created>
  <dcterms:modified xsi:type="dcterms:W3CDTF">2018-10-03T15:28:02Z</dcterms:modified>
</cp:coreProperties>
</file>