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62" r:id="rId2"/>
    <p:sldId id="275" r:id="rId3"/>
    <p:sldId id="279" r:id="rId4"/>
    <p:sldId id="277" r:id="rId5"/>
    <p:sldId id="278" r:id="rId6"/>
    <p:sldId id="2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15" autoAdjust="0"/>
  </p:normalViewPr>
  <p:slideViewPr>
    <p:cSldViewPr>
      <p:cViewPr>
        <p:scale>
          <a:sx n="118" d="100"/>
          <a:sy n="118" d="100"/>
        </p:scale>
        <p:origin x="-143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D72F1C-8F2F-4781-8896-67DD8974713F}" type="datetimeFigureOut">
              <a:rPr lang="en-GB" smtClean="0"/>
              <a:t>26/11/2018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5812D3-FFD8-4200-AE85-3C50C58C0F95}" type="slidenum">
              <a:rPr lang="en-GB" smtClean="0"/>
              <a:t>‹#›</a:t>
            </a:fld>
            <a:endParaRPr lang="en-GB" dirty="0"/>
          </a:p>
        </p:txBody>
      </p:sp>
    </p:spTree>
    <p:extLst>
      <p:ext uri="{BB962C8B-B14F-4D97-AF65-F5344CB8AC3E}">
        <p14:creationId xmlns:p14="http://schemas.microsoft.com/office/powerpoint/2010/main" val="1445112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75812D3-FFD8-4200-AE85-3C50C58C0F95}" type="slidenum">
              <a:rPr lang="en-GB" smtClean="0"/>
              <a:t>1</a:t>
            </a:fld>
            <a:endParaRPr lang="en-GB" dirty="0"/>
          </a:p>
        </p:txBody>
      </p:sp>
    </p:spTree>
    <p:extLst>
      <p:ext uri="{BB962C8B-B14F-4D97-AF65-F5344CB8AC3E}">
        <p14:creationId xmlns:p14="http://schemas.microsoft.com/office/powerpoint/2010/main" val="3518997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75812D3-FFD8-4200-AE85-3C50C58C0F95}" type="slidenum">
              <a:rPr lang="en-GB" smtClean="0"/>
              <a:t>6</a:t>
            </a:fld>
            <a:endParaRPr lang="en-GB" dirty="0"/>
          </a:p>
        </p:txBody>
      </p:sp>
    </p:spTree>
    <p:extLst>
      <p:ext uri="{BB962C8B-B14F-4D97-AF65-F5344CB8AC3E}">
        <p14:creationId xmlns:p14="http://schemas.microsoft.com/office/powerpoint/2010/main" val="3645679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98511DD-57EC-4C70-8B74-B7E806C1F55E}" type="datetimeFigureOut">
              <a:rPr lang="en-GB" smtClean="0"/>
              <a:t>26/11/2018</a:t>
            </a:fld>
            <a:endParaRPr lang="en-GB"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0E60145-69B0-4481-B747-64DB23DEE5B9}" type="slidenum">
              <a:rPr lang="en-GB" smtClean="0"/>
              <a:t>‹#›</a:t>
            </a:fld>
            <a:endParaRPr lang="en-GB"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8511DD-57EC-4C70-8B74-B7E806C1F55E}" type="datetimeFigureOut">
              <a:rPr lang="en-GB" smtClean="0"/>
              <a:t>26/11/2018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0E60145-69B0-4481-B747-64DB23DEE5B9}"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8511DD-57EC-4C70-8B74-B7E806C1F55E}" type="datetimeFigureOut">
              <a:rPr lang="en-GB" smtClean="0"/>
              <a:t>26/11/2018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0E60145-69B0-4481-B747-64DB23DEE5B9}"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8511DD-57EC-4C70-8B74-B7E806C1F55E}" type="datetimeFigureOut">
              <a:rPr lang="en-GB" smtClean="0"/>
              <a:t>26/11/2018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0E60145-69B0-4481-B747-64DB23DEE5B9}"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8511DD-57EC-4C70-8B74-B7E806C1F55E}" type="datetimeFigureOut">
              <a:rPr lang="en-GB" smtClean="0"/>
              <a:t>26/11/2018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0E60145-69B0-4481-B747-64DB23DEE5B9}"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98511DD-57EC-4C70-8B74-B7E806C1F55E}" type="datetimeFigureOut">
              <a:rPr lang="en-GB" smtClean="0"/>
              <a:t>26/11/2018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0E60145-69B0-4481-B747-64DB23DEE5B9}" type="slidenum">
              <a:rPr lang="en-GB" smtClean="0"/>
              <a:t>‹#›</a:t>
            </a:fld>
            <a:endParaRPr lang="en-GB"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8511DD-57EC-4C70-8B74-B7E806C1F55E}" type="datetimeFigureOut">
              <a:rPr lang="en-GB" smtClean="0"/>
              <a:t>26/11/2018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0E60145-69B0-4481-B747-64DB23DEE5B9}"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8511DD-57EC-4C70-8B74-B7E806C1F55E}" type="datetimeFigureOut">
              <a:rPr lang="en-GB" smtClean="0"/>
              <a:t>26/11/2018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0E60145-69B0-4481-B747-64DB23DEE5B9}"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511DD-57EC-4C70-8B74-B7E806C1F55E}" type="datetimeFigureOut">
              <a:rPr lang="en-GB" smtClean="0"/>
              <a:t>26/11/2018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0E60145-69B0-4481-B747-64DB23DEE5B9}"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98511DD-57EC-4C70-8B74-B7E806C1F55E}" type="datetimeFigureOut">
              <a:rPr lang="en-GB" smtClean="0"/>
              <a:t>26/11/2018</a:t>
            </a:fld>
            <a:endParaRPr lang="en-GB" dirty="0"/>
          </a:p>
        </p:txBody>
      </p:sp>
      <p:sp>
        <p:nvSpPr>
          <p:cNvPr id="7" name="Slide Number Placeholder 6"/>
          <p:cNvSpPr>
            <a:spLocks noGrp="1"/>
          </p:cNvSpPr>
          <p:nvPr>
            <p:ph type="sldNum" sz="quarter" idx="12"/>
          </p:nvPr>
        </p:nvSpPr>
        <p:spPr/>
        <p:txBody>
          <a:bodyPr/>
          <a:lstStyle/>
          <a:p>
            <a:fld id="{50E60145-69B0-4481-B747-64DB23DEE5B9}" type="slidenum">
              <a:rPr lang="en-GB" smtClean="0"/>
              <a:t>‹#›</a:t>
            </a:fld>
            <a:endParaRPr lang="en-GB"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8511DD-57EC-4C70-8B74-B7E806C1F55E}" type="datetimeFigureOut">
              <a:rPr lang="en-GB" smtClean="0"/>
              <a:t>26/11/2018</a:t>
            </a:fld>
            <a:endParaRPr lang="en-GB"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dirty="0"/>
          </a:p>
        </p:txBody>
      </p:sp>
      <p:sp>
        <p:nvSpPr>
          <p:cNvPr id="7" name="Slide Number Placeholder 6"/>
          <p:cNvSpPr>
            <a:spLocks noGrp="1"/>
          </p:cNvSpPr>
          <p:nvPr>
            <p:ph type="sldNum" sz="quarter" idx="12"/>
          </p:nvPr>
        </p:nvSpPr>
        <p:spPr/>
        <p:txBody>
          <a:bodyPr/>
          <a:lstStyle/>
          <a:p>
            <a:fld id="{50E60145-69B0-4481-B747-64DB23DEE5B9}"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98511DD-57EC-4C70-8B74-B7E806C1F55E}" type="datetimeFigureOut">
              <a:rPr lang="en-GB" smtClean="0"/>
              <a:t>26/11/2018</a:t>
            </a:fld>
            <a:endParaRPr lang="en-GB"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0E60145-69B0-4481-B747-64DB23DEE5B9}"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Science</a:t>
            </a:r>
            <a:endParaRPr lang="en-GB" dirty="0"/>
          </a:p>
        </p:txBody>
      </p:sp>
      <p:sp>
        <p:nvSpPr>
          <p:cNvPr id="3" name="Subtitle 2"/>
          <p:cNvSpPr>
            <a:spLocks noGrp="1"/>
          </p:cNvSpPr>
          <p:nvPr>
            <p:ph type="subTitle" idx="1"/>
          </p:nvPr>
        </p:nvSpPr>
        <p:spPr/>
        <p:txBody>
          <a:bodyPr/>
          <a:lstStyle/>
          <a:p>
            <a:r>
              <a:rPr lang="en-GB" dirty="0" smtClean="0"/>
              <a:t>Parent Workshop</a:t>
            </a:r>
          </a:p>
          <a:p>
            <a:r>
              <a:rPr lang="en-GB" dirty="0" smtClean="0"/>
              <a:t>Autumn 2018</a:t>
            </a:r>
            <a:endParaRPr lang="en-GB" dirty="0"/>
          </a:p>
        </p:txBody>
      </p:sp>
    </p:spTree>
    <p:extLst>
      <p:ext uri="{BB962C8B-B14F-4D97-AF65-F5344CB8AC3E}">
        <p14:creationId xmlns:p14="http://schemas.microsoft.com/office/powerpoint/2010/main" val="2584378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15616" y="404664"/>
            <a:ext cx="7024744" cy="936104"/>
          </a:xfrm>
        </p:spPr>
        <p:txBody>
          <a:bodyPr>
            <a:normAutofit/>
          </a:bodyPr>
          <a:lstStyle/>
          <a:p>
            <a:pPr fontAlgn="base"/>
            <a:r>
              <a:rPr lang="en-GB" b="1" dirty="0" smtClean="0"/>
              <a:t>Science </a:t>
            </a:r>
            <a:r>
              <a:rPr lang="en-GB" b="1" dirty="0"/>
              <a:t>at </a:t>
            </a:r>
            <a:r>
              <a:rPr lang="en-GB" b="1" dirty="0" smtClean="0"/>
              <a:t>Home</a:t>
            </a:r>
            <a:endParaRPr lang="en-GB" dirty="0"/>
          </a:p>
        </p:txBody>
      </p:sp>
      <p:sp>
        <p:nvSpPr>
          <p:cNvPr id="4" name="Content Placeholder 3"/>
          <p:cNvSpPr>
            <a:spLocks noGrp="1"/>
          </p:cNvSpPr>
          <p:nvPr>
            <p:ph idx="1"/>
          </p:nvPr>
        </p:nvSpPr>
        <p:spPr>
          <a:xfrm>
            <a:off x="467544" y="1556792"/>
            <a:ext cx="8208912" cy="4968552"/>
          </a:xfrm>
        </p:spPr>
        <p:txBody>
          <a:bodyPr>
            <a:normAutofit fontScale="55000" lnSpcReduction="20000"/>
          </a:bodyPr>
          <a:lstStyle/>
          <a:p>
            <a:pPr marL="68580" indent="0" fontAlgn="base">
              <a:buNone/>
            </a:pPr>
            <a:r>
              <a:rPr lang="en-GB" sz="3600" b="1" dirty="0"/>
              <a:t>See science in everyday life.</a:t>
            </a:r>
            <a:r>
              <a:rPr lang="en-GB" sz="3600" dirty="0"/>
              <a:t> </a:t>
            </a:r>
          </a:p>
          <a:p>
            <a:pPr marL="68580" indent="0" fontAlgn="base">
              <a:buNone/>
            </a:pPr>
            <a:r>
              <a:rPr lang="en-GB" sz="3300" dirty="0" smtClean="0"/>
              <a:t>Children </a:t>
            </a:r>
            <a:r>
              <a:rPr lang="en-GB" sz="3300" dirty="0"/>
              <a:t>need to know that science isn't just a subject, but </a:t>
            </a:r>
            <a:r>
              <a:rPr lang="en-GB" sz="3300" dirty="0" smtClean="0"/>
              <a:t>a </a:t>
            </a:r>
            <a:r>
              <a:rPr lang="en-GB" sz="3300" dirty="0"/>
              <a:t>way of understanding the world around us.</a:t>
            </a:r>
          </a:p>
          <a:p>
            <a:pPr marL="285750" indent="-285750" fontAlgn="base">
              <a:buFont typeface="Arial" pitchFamily="34" charset="0"/>
              <a:buChar char="•"/>
            </a:pPr>
            <a:r>
              <a:rPr lang="en-GB" sz="3300" dirty="0"/>
              <a:t>How does dish washing liquid work?</a:t>
            </a:r>
          </a:p>
          <a:p>
            <a:pPr marL="285750" indent="-285750" fontAlgn="base">
              <a:buFont typeface="Arial" pitchFamily="34" charset="0"/>
              <a:buChar char="•"/>
            </a:pPr>
            <a:r>
              <a:rPr lang="en-GB" sz="3300" dirty="0"/>
              <a:t>How do bubbles hold their shape?</a:t>
            </a:r>
          </a:p>
          <a:p>
            <a:pPr marL="285750" indent="-285750" fontAlgn="base">
              <a:buFont typeface="Arial" pitchFamily="34" charset="0"/>
              <a:buChar char="•"/>
            </a:pPr>
            <a:r>
              <a:rPr lang="en-GB" sz="3300" dirty="0"/>
              <a:t>How do plants drink water</a:t>
            </a:r>
            <a:r>
              <a:rPr lang="en-GB" sz="3300" dirty="0" smtClean="0"/>
              <a:t>?</a:t>
            </a:r>
          </a:p>
          <a:p>
            <a:pPr marL="0" indent="0" fontAlgn="base">
              <a:buNone/>
            </a:pPr>
            <a:endParaRPr lang="en-GB" sz="3300" dirty="0" smtClean="0"/>
          </a:p>
          <a:p>
            <a:pPr marL="0" indent="0" fontAlgn="base">
              <a:spcAft>
                <a:spcPts val="600"/>
              </a:spcAft>
              <a:buNone/>
            </a:pPr>
            <a:r>
              <a:rPr lang="en-GB" sz="3300" b="1" dirty="0">
                <a:solidFill>
                  <a:schemeClr val="tx1"/>
                </a:solidFill>
              </a:rPr>
              <a:t>How many drops fit on a penny? </a:t>
            </a:r>
            <a:endParaRPr lang="en-GB" sz="3300" b="1" dirty="0" smtClean="0">
              <a:solidFill>
                <a:schemeClr val="tx1"/>
              </a:solidFill>
            </a:endParaRPr>
          </a:p>
          <a:p>
            <a:pPr marL="0" indent="0" fontAlgn="base">
              <a:spcAft>
                <a:spcPts val="600"/>
              </a:spcAft>
              <a:buNone/>
            </a:pPr>
            <a:r>
              <a:rPr lang="en-GB" sz="3300" dirty="0" smtClean="0">
                <a:solidFill>
                  <a:schemeClr val="tx1"/>
                </a:solidFill>
              </a:rPr>
              <a:t>Using </a:t>
            </a:r>
            <a:r>
              <a:rPr lang="en-GB" sz="3300" dirty="0">
                <a:solidFill>
                  <a:schemeClr val="tx1"/>
                </a:solidFill>
              </a:rPr>
              <a:t>a penny and a water dropper, ask your child to guess how many drops of water will fit on top of it. </a:t>
            </a:r>
            <a:endParaRPr lang="en-GB" sz="3300" dirty="0" smtClean="0">
              <a:solidFill>
                <a:schemeClr val="tx1"/>
              </a:solidFill>
            </a:endParaRPr>
          </a:p>
          <a:p>
            <a:pPr marL="0" indent="0" fontAlgn="base">
              <a:spcAft>
                <a:spcPts val="600"/>
              </a:spcAft>
              <a:buNone/>
            </a:pPr>
            <a:r>
              <a:rPr lang="en-GB" sz="3300" dirty="0" smtClean="0">
                <a:solidFill>
                  <a:schemeClr val="tx1"/>
                </a:solidFill>
              </a:rPr>
              <a:t>Ask </a:t>
            </a:r>
            <a:r>
              <a:rPr lang="en-GB" sz="3300" dirty="0">
                <a:solidFill>
                  <a:schemeClr val="tx1"/>
                </a:solidFill>
              </a:rPr>
              <a:t>your child to count the drops as he or she drops them on the penny. Why doesn't the water spill off after a few drops? </a:t>
            </a:r>
            <a:endParaRPr lang="en-GB" sz="3300" dirty="0" smtClean="0">
              <a:solidFill>
                <a:schemeClr val="tx1"/>
              </a:solidFill>
            </a:endParaRPr>
          </a:p>
          <a:p>
            <a:pPr marL="0" indent="0" fontAlgn="base">
              <a:spcAft>
                <a:spcPts val="600"/>
              </a:spcAft>
              <a:buNone/>
            </a:pPr>
            <a:r>
              <a:rPr lang="en-GB" sz="3300" dirty="0" smtClean="0">
                <a:solidFill>
                  <a:schemeClr val="tx1"/>
                </a:solidFill>
              </a:rPr>
              <a:t>Water </a:t>
            </a:r>
            <a:r>
              <a:rPr lang="en-GB" sz="3300" dirty="0">
                <a:solidFill>
                  <a:schemeClr val="tx1"/>
                </a:solidFill>
              </a:rPr>
              <a:t>molecules across the surface are attracted to each other. The attraction is strong enough to allow the water to rise above the penny without spilling. </a:t>
            </a:r>
            <a:endParaRPr lang="en-GB" sz="3300" dirty="0" smtClean="0">
              <a:solidFill>
                <a:schemeClr val="tx1"/>
              </a:solidFill>
            </a:endParaRPr>
          </a:p>
          <a:p>
            <a:pPr marL="0" indent="0" fontAlgn="base">
              <a:spcAft>
                <a:spcPts val="600"/>
              </a:spcAft>
              <a:buNone/>
            </a:pPr>
            <a:r>
              <a:rPr lang="en-GB" sz="3300" dirty="0" smtClean="0">
                <a:solidFill>
                  <a:schemeClr val="tx1"/>
                </a:solidFill>
              </a:rPr>
              <a:t>At </a:t>
            </a:r>
            <a:r>
              <a:rPr lang="en-GB" sz="3300" dirty="0">
                <a:solidFill>
                  <a:schemeClr val="tx1"/>
                </a:solidFill>
              </a:rPr>
              <a:t>some point, the molecules of water can no longer hold together and spill off the penny.</a:t>
            </a:r>
          </a:p>
          <a:p>
            <a:pPr marL="285750" indent="-285750" fontAlgn="base">
              <a:buFont typeface="Arial" pitchFamily="34" charset="0"/>
              <a:buChar char="•"/>
            </a:pPr>
            <a:endParaRPr lang="en-GB" sz="3600" dirty="0"/>
          </a:p>
          <a:p>
            <a:pPr marL="68580" indent="0" fontAlgn="base">
              <a:buNone/>
            </a:pPr>
            <a:endParaRPr lang="en-GB" sz="3600" dirty="0"/>
          </a:p>
          <a:p>
            <a:endParaRPr lang="en-GB" dirty="0"/>
          </a:p>
        </p:txBody>
      </p:sp>
    </p:spTree>
    <p:extLst>
      <p:ext uri="{BB962C8B-B14F-4D97-AF65-F5344CB8AC3E}">
        <p14:creationId xmlns:p14="http://schemas.microsoft.com/office/powerpoint/2010/main" val="1020387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123870"/>
            <a:ext cx="8280920" cy="4278094"/>
          </a:xfrm>
          <a:prstGeom prst="rect">
            <a:avLst/>
          </a:prstGeom>
        </p:spPr>
        <p:txBody>
          <a:bodyPr wrap="square">
            <a:spAutoFit/>
          </a:bodyPr>
          <a:lstStyle/>
          <a:p>
            <a:pPr marL="68580" lvl="0" indent="0" fontAlgn="base">
              <a:buClr>
                <a:srgbClr val="94C600"/>
              </a:buClr>
              <a:buNone/>
            </a:pPr>
            <a:r>
              <a:rPr lang="en-GB" sz="2000" b="1" dirty="0"/>
              <a:t>Discuss</a:t>
            </a:r>
            <a:r>
              <a:rPr lang="en-GB" sz="2000" b="1" dirty="0">
                <a:solidFill>
                  <a:srgbClr val="3E3D2D"/>
                </a:solidFill>
              </a:rPr>
              <a:t> science-related topics</a:t>
            </a:r>
          </a:p>
          <a:p>
            <a:pPr lvl="0" fontAlgn="base">
              <a:buClr>
                <a:srgbClr val="94C600"/>
              </a:buClr>
            </a:pPr>
            <a:r>
              <a:rPr lang="en-GB" dirty="0">
                <a:solidFill>
                  <a:srgbClr val="3E3D2D"/>
                </a:solidFill>
              </a:rPr>
              <a:t>Talk about news stories that are science based, like space shuttle missions, severe weather conditions, or new medical breakthroughs. Over time, children will develop a better understanding of how science affects our lives.</a:t>
            </a:r>
          </a:p>
          <a:p>
            <a:pPr lvl="0" fontAlgn="base">
              <a:buClr>
                <a:srgbClr val="94C600"/>
              </a:buClr>
            </a:pPr>
            <a:endParaRPr lang="en-GB" dirty="0">
              <a:solidFill>
                <a:srgbClr val="3E3D2D"/>
              </a:solidFill>
            </a:endParaRPr>
          </a:p>
          <a:p>
            <a:pPr lvl="0" fontAlgn="base">
              <a:buClr>
                <a:srgbClr val="94C600"/>
              </a:buClr>
            </a:pPr>
            <a:r>
              <a:rPr lang="en-GB" dirty="0">
                <a:solidFill>
                  <a:srgbClr val="3E3D2D"/>
                </a:solidFill>
              </a:rPr>
              <a:t>Movies and TV shows with science-related storylines are also great topics for discussion. For example: After watching Jurassic Park, you might want to discuss with your children the significance of the name of the movie or how human involvement in natural processes can cause drastic consequences</a:t>
            </a:r>
            <a:r>
              <a:rPr lang="en-GB" dirty="0" smtClean="0">
                <a:solidFill>
                  <a:srgbClr val="3E3D2D"/>
                </a:solidFill>
              </a:rPr>
              <a:t>.</a:t>
            </a:r>
          </a:p>
          <a:p>
            <a:pPr lvl="0" fontAlgn="base">
              <a:buClr>
                <a:srgbClr val="94C600"/>
              </a:buClr>
            </a:pPr>
            <a:endParaRPr lang="en-GB" dirty="0">
              <a:solidFill>
                <a:srgbClr val="3E3D2D"/>
              </a:solidFill>
            </a:endParaRPr>
          </a:p>
          <a:p>
            <a:pPr lvl="0" fontAlgn="base"/>
            <a:r>
              <a:rPr lang="en-GB" sz="1700" b="1" dirty="0">
                <a:solidFill>
                  <a:schemeClr val="tx2"/>
                </a:solidFill>
              </a:rPr>
              <a:t>Family</a:t>
            </a:r>
            <a:r>
              <a:rPr lang="en-GB" b="1" dirty="0">
                <a:solidFill>
                  <a:prstClr val="black"/>
                </a:solidFill>
              </a:rPr>
              <a:t> science trips</a:t>
            </a:r>
          </a:p>
          <a:p>
            <a:pPr lvl="0" fontAlgn="base"/>
            <a:r>
              <a:rPr lang="en-GB" dirty="0">
                <a:solidFill>
                  <a:prstClr val="black"/>
                </a:solidFill>
              </a:rPr>
              <a:t>Visit science museums, zoos and aquariums – they often have interactive exhibits or workshops that families can get involved in</a:t>
            </a:r>
            <a:r>
              <a:rPr lang="en-GB" dirty="0" smtClean="0">
                <a:solidFill>
                  <a:prstClr val="black"/>
                </a:solidFill>
              </a:rPr>
              <a:t>.</a:t>
            </a:r>
            <a:endParaRPr lang="en-GB" dirty="0">
              <a:solidFill>
                <a:prstClr val="black"/>
              </a:solidFill>
            </a:endParaRPr>
          </a:p>
        </p:txBody>
      </p:sp>
    </p:spTree>
    <p:extLst>
      <p:ext uri="{BB962C8B-B14F-4D97-AF65-F5344CB8AC3E}">
        <p14:creationId xmlns:p14="http://schemas.microsoft.com/office/powerpoint/2010/main" val="1296040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764704"/>
            <a:ext cx="8208912" cy="4801314"/>
          </a:xfrm>
          <a:prstGeom prst="rect">
            <a:avLst/>
          </a:prstGeom>
        </p:spPr>
        <p:txBody>
          <a:bodyPr wrap="square">
            <a:spAutoFit/>
          </a:bodyPr>
          <a:lstStyle/>
          <a:p>
            <a:pPr fontAlgn="base"/>
            <a:r>
              <a:rPr lang="en-GB" sz="1700" b="1" dirty="0" smtClean="0">
                <a:solidFill>
                  <a:schemeClr val="tx2"/>
                </a:solidFill>
              </a:rPr>
              <a:t>Encourage</a:t>
            </a:r>
            <a:r>
              <a:rPr lang="en-GB" b="1" dirty="0" smtClean="0"/>
              <a:t> </a:t>
            </a:r>
            <a:r>
              <a:rPr lang="en-GB" b="1" dirty="0"/>
              <a:t>girls and boys </a:t>
            </a:r>
            <a:r>
              <a:rPr lang="en-GB" b="1" dirty="0" smtClean="0"/>
              <a:t>equally</a:t>
            </a:r>
          </a:p>
          <a:p>
            <a:pPr fontAlgn="base"/>
            <a:r>
              <a:rPr lang="en-GB" dirty="0" smtClean="0"/>
              <a:t>Some </a:t>
            </a:r>
            <a:r>
              <a:rPr lang="en-GB" dirty="0" smtClean="0"/>
              <a:t>adults might </a:t>
            </a:r>
            <a:r>
              <a:rPr lang="en-GB" dirty="0"/>
              <a:t>be inclined to fix a problem for a daughter without challenging her to find the solution on her own. Many girls are left out of challenging activities simply because of their gender. Be aware that both girls and boys need to be encouraged and exposed to a variety of subjects </a:t>
            </a:r>
            <a:r>
              <a:rPr lang="en-GB" dirty="0" smtClean="0"/>
              <a:t>from a </a:t>
            </a:r>
            <a:r>
              <a:rPr lang="en-GB" dirty="0"/>
              <a:t>very early age</a:t>
            </a:r>
            <a:r>
              <a:rPr lang="en-GB" dirty="0" smtClean="0"/>
              <a:t>.</a:t>
            </a:r>
          </a:p>
          <a:p>
            <a:pPr fontAlgn="base"/>
            <a:endParaRPr lang="en-GB" dirty="0" smtClean="0"/>
          </a:p>
          <a:p>
            <a:pPr fontAlgn="base"/>
            <a:endParaRPr lang="en-GB" dirty="0" smtClean="0"/>
          </a:p>
          <a:p>
            <a:pPr fontAlgn="base"/>
            <a:r>
              <a:rPr lang="en-GB" b="1" dirty="0"/>
              <a:t>Do science together.</a:t>
            </a:r>
          </a:p>
          <a:p>
            <a:pPr fontAlgn="base"/>
            <a:r>
              <a:rPr lang="en-GB" dirty="0"/>
              <a:t>Children learn better by investigating and experimenting. Simple investigations done together in the home can bolster what your child is learning in the classroom. </a:t>
            </a:r>
          </a:p>
          <a:p>
            <a:pPr fontAlgn="base"/>
            <a:endParaRPr lang="en-GB" dirty="0"/>
          </a:p>
          <a:p>
            <a:pPr fontAlgn="base"/>
            <a:r>
              <a:rPr lang="en-GB" dirty="0"/>
              <a:t>Check with your child's teacher on what your child is currently learning in class and what activities you can explore at home. There are also many books and websites that will help. </a:t>
            </a:r>
          </a:p>
          <a:p>
            <a:pPr fontAlgn="base"/>
            <a:endParaRPr lang="en-GB" dirty="0"/>
          </a:p>
        </p:txBody>
      </p:sp>
    </p:spTree>
    <p:extLst>
      <p:ext uri="{BB962C8B-B14F-4D97-AF65-F5344CB8AC3E}">
        <p14:creationId xmlns:p14="http://schemas.microsoft.com/office/powerpoint/2010/main" val="4158338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332656"/>
            <a:ext cx="7024744" cy="1143000"/>
          </a:xfrm>
        </p:spPr>
        <p:txBody>
          <a:bodyPr/>
          <a:lstStyle/>
          <a:p>
            <a:r>
              <a:rPr lang="en-GB" dirty="0" smtClean="0"/>
              <a:t>How to make it science</a:t>
            </a:r>
            <a:endParaRPr lang="en-GB" dirty="0"/>
          </a:p>
        </p:txBody>
      </p:sp>
      <p:sp>
        <p:nvSpPr>
          <p:cNvPr id="3" name="Content Placeholder 2"/>
          <p:cNvSpPr>
            <a:spLocks noGrp="1"/>
          </p:cNvSpPr>
          <p:nvPr>
            <p:ph idx="1"/>
          </p:nvPr>
        </p:nvSpPr>
        <p:spPr>
          <a:xfrm>
            <a:off x="467544" y="1772816"/>
            <a:ext cx="8208912" cy="4680520"/>
          </a:xfrm>
        </p:spPr>
        <p:txBody>
          <a:bodyPr>
            <a:normAutofit/>
          </a:bodyPr>
          <a:lstStyle/>
          <a:p>
            <a:pPr>
              <a:spcAft>
                <a:spcPts val="600"/>
              </a:spcAft>
            </a:pPr>
            <a:r>
              <a:rPr lang="en-GB" dirty="0" smtClean="0"/>
              <a:t>Questions: What would happen if …? </a:t>
            </a:r>
          </a:p>
          <a:p>
            <a:pPr marL="68580" indent="0">
              <a:spcAft>
                <a:spcPts val="1800"/>
              </a:spcAft>
              <a:buNone/>
            </a:pPr>
            <a:r>
              <a:rPr lang="en-GB" dirty="0" smtClean="0"/>
              <a:t>	Change 1 variable (ingredient, temperature, amount etc. </a:t>
            </a:r>
          </a:p>
          <a:p>
            <a:pPr>
              <a:spcAft>
                <a:spcPts val="1800"/>
              </a:spcAft>
            </a:pPr>
            <a:r>
              <a:rPr lang="en-GB" dirty="0" smtClean="0"/>
              <a:t>Prediction: What might happen</a:t>
            </a:r>
          </a:p>
          <a:p>
            <a:pPr>
              <a:spcAft>
                <a:spcPts val="1800"/>
              </a:spcAft>
            </a:pPr>
            <a:r>
              <a:rPr lang="en-GB" dirty="0" smtClean="0"/>
              <a:t>Hypothesis: Why it might happen</a:t>
            </a:r>
          </a:p>
          <a:p>
            <a:pPr>
              <a:spcAft>
                <a:spcPts val="1800"/>
              </a:spcAft>
            </a:pPr>
            <a:r>
              <a:rPr lang="en-GB" dirty="0" smtClean="0"/>
              <a:t>Data: What will you observe/measure to judge the result?</a:t>
            </a:r>
          </a:p>
          <a:p>
            <a:pPr>
              <a:spcAft>
                <a:spcPts val="1800"/>
              </a:spcAft>
            </a:pPr>
            <a:r>
              <a:rPr lang="en-GB" dirty="0" smtClean="0"/>
              <a:t>Vocabulary: Specific</a:t>
            </a:r>
            <a:r>
              <a:rPr lang="en-GB" dirty="0"/>
              <a:t>/technical</a:t>
            </a:r>
            <a:r>
              <a:rPr lang="en-GB" dirty="0" smtClean="0"/>
              <a:t> words</a:t>
            </a:r>
            <a:endParaRPr lang="en-GB" dirty="0"/>
          </a:p>
        </p:txBody>
      </p:sp>
      <p:sp>
        <p:nvSpPr>
          <p:cNvPr id="4" name="Right Arrow 3"/>
          <p:cNvSpPr/>
          <p:nvPr/>
        </p:nvSpPr>
        <p:spPr>
          <a:xfrm>
            <a:off x="694974" y="2348880"/>
            <a:ext cx="64807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15088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b="1" u="sng" dirty="0"/>
              <a:t>The 5 types of enquiry</a:t>
            </a:r>
            <a:endParaRPr lang="en-GB"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31640" y="1412776"/>
            <a:ext cx="6363659" cy="49533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28106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335</TotalTime>
  <Words>214</Words>
  <Application>Microsoft Office PowerPoint</Application>
  <PresentationFormat>On-screen Show (4:3)</PresentationFormat>
  <Paragraphs>41</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Austin</vt:lpstr>
      <vt:lpstr>Science</vt:lpstr>
      <vt:lpstr>Science at Home</vt:lpstr>
      <vt:lpstr>PowerPoint Presentation</vt:lpstr>
      <vt:lpstr>PowerPoint Presentation</vt:lpstr>
      <vt:lpstr>How to make it science</vt:lpstr>
      <vt:lpstr>The 5 types of enquiry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in Science</dc:title>
  <dc:creator>Sam Carruthers</dc:creator>
  <cp:lastModifiedBy>CATHERINE HOLLEY</cp:lastModifiedBy>
  <cp:revision>45</cp:revision>
  <dcterms:created xsi:type="dcterms:W3CDTF">2018-10-15T07:06:14Z</dcterms:created>
  <dcterms:modified xsi:type="dcterms:W3CDTF">2018-11-26T13:24:24Z</dcterms:modified>
</cp:coreProperties>
</file>